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3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9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28685-A7D2-F345-9020-67127A79900B}" type="datetime1">
              <a:rPr lang="en-US" smtClean="0"/>
              <a:pPr/>
              <a:t>3/10/2013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D02E5-5BC0-5842-A2F9-432EA00A9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007E-42AF-9C41-81C9-8A890412F4E0}" type="datetime1">
              <a:rPr lang="en-US" smtClean="0"/>
              <a:pPr/>
              <a:t>3/10/2013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06E3E-30A5-4E44-B81A-3442E06A4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06E3E-30A5-4E44-B81A-3442E06A4D5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1EA30D4-54F2-DE45-8892-FB9BA062B741}" type="datetime1">
              <a:rPr lang="en-US" smtClean="0"/>
              <a:pPr/>
              <a:t>3/10/2013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3464785" y="6103948"/>
            <a:ext cx="5442171" cy="542465"/>
            <a:chOff x="3072715" y="6172813"/>
            <a:chExt cx="5442171" cy="542465"/>
          </a:xfrm>
        </p:grpSpPr>
        <p:pic>
          <p:nvPicPr>
            <p:cNvPr id="20" name="Picture 19" descr="Picture 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72715" y="6220611"/>
              <a:ext cx="1398221" cy="494667"/>
            </a:xfrm>
            <a:prstGeom prst="rect">
              <a:avLst/>
            </a:prstGeom>
          </p:spPr>
        </p:pic>
        <p:pic>
          <p:nvPicPr>
            <p:cNvPr id="21" name="Picture 20" descr="Picture 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85871" y="6172813"/>
              <a:ext cx="870795" cy="507670"/>
            </a:xfrm>
            <a:prstGeom prst="rect">
              <a:avLst/>
            </a:prstGeom>
          </p:spPr>
        </p:pic>
        <p:pic>
          <p:nvPicPr>
            <p:cNvPr id="22" name="Picture 21" descr="Picture 3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70936" y="6220611"/>
              <a:ext cx="1504223" cy="469059"/>
            </a:xfrm>
            <a:prstGeom prst="rect">
              <a:avLst/>
            </a:prstGeom>
          </p:spPr>
        </p:pic>
        <p:pic>
          <p:nvPicPr>
            <p:cNvPr id="32" name="Picture 31" descr="Picture 4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321411" y="6231179"/>
              <a:ext cx="1193475" cy="39303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29E7-EF0E-7246-BBBE-E43A4350FB99}" type="datetime1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1C9F-9465-2C4B-9BCE-7834BC1C4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3EEFB-CB16-5543-8E24-A7765A033043}" type="datetime1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1C9F-9465-2C4B-9BCE-7834BC1C4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774" y="2249424"/>
            <a:ext cx="8229600" cy="3739252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4628-AD0C-9248-BEA6-C8B42DBDBBDC}" type="datetime1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1C9F-9465-2C4B-9BCE-7834BC1C4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C04F-3511-8E48-9CC7-00A92CB919E8}" type="datetime1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1C9F-9465-2C4B-9BCE-7834BC1C4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3868041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3868041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9735-14F3-2949-A441-96E755B014E2}" type="datetime1">
              <a:rPr lang="en-US" smtClean="0"/>
              <a:pPr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1C9F-9465-2C4B-9BCE-7834BC1C4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F2D5C1-0CF1-AB4D-80C8-1705A7A4FE76}" type="datetime1">
              <a:rPr lang="en-US" smtClean="0"/>
              <a:pPr/>
              <a:t>3/10/2013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871C9F-9465-2C4B-9BCE-7834BC1C4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457769A-27C4-7749-8A30-501E09D85ED4}" type="datetime1">
              <a:rPr lang="en-US" smtClean="0"/>
              <a:pPr/>
              <a:t>3/10/2013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2871C9F-9465-2C4B-9BCE-7834BC1C4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0E9B-D7C6-4E4B-998D-1B9C1D5ED1BB}" type="datetime1">
              <a:rPr lang="en-US" smtClean="0"/>
              <a:pPr/>
              <a:t>3/10/2013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1C9F-9465-2C4B-9BCE-7834BC1C4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C5E92-0999-A947-9319-1C46CC18DDC1}" type="datetime1">
              <a:rPr lang="en-US" smtClean="0"/>
              <a:pPr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3E95-85DB-7F4E-807E-9A4F344F95CA}" type="datetime1">
              <a:rPr lang="en-US" smtClean="0"/>
              <a:pPr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1C9F-9465-2C4B-9BCE-7834BC1C4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hyperlink" Target="http://ishare2.protiviti.com/teamsites1/protivitiimages/Image%20Library/PRO_logo_RGB_72dpi.jpg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74246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37392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24E3426-E2EC-004F-8BF0-321B89DEBCBF}" type="datetime1">
              <a:rPr lang="en-US" smtClean="0"/>
              <a:pPr/>
              <a:t>3/10/2013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2871C9F-9465-2C4B-9BCE-7834BC1C4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>
            <a:off x="1" y="524936"/>
            <a:ext cx="56061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200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Community Manager Think Tank | @</a:t>
            </a:r>
            <a:r>
              <a:rPr lang="en-US" sz="1800" kern="1200" dirty="0" err="1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emersonspartz</a:t>
            </a:r>
            <a:endParaRPr lang="en-US" sz="1800" kern="1200" dirty="0" smtClean="0">
              <a:solidFill>
                <a:schemeClr val="accent6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endParaRPr lang="en-US" sz="1800" kern="1200" dirty="0" smtClean="0">
              <a:solidFill>
                <a:schemeClr val="accent6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43" name="Group 42"/>
          <p:cNvGrpSpPr/>
          <p:nvPr userDrawn="1"/>
        </p:nvGrpSpPr>
        <p:grpSpPr>
          <a:xfrm>
            <a:off x="415275" y="5933811"/>
            <a:ext cx="8458200" cy="743604"/>
            <a:chOff x="457200" y="5902809"/>
            <a:chExt cx="8458200" cy="743604"/>
          </a:xfrm>
        </p:grpSpPr>
        <p:grpSp>
          <p:nvGrpSpPr>
            <p:cNvPr id="44" name="Group 31"/>
            <p:cNvGrpSpPr/>
            <p:nvPr userDrawn="1"/>
          </p:nvGrpSpPr>
          <p:grpSpPr>
            <a:xfrm>
              <a:off x="2185371" y="6021841"/>
              <a:ext cx="6730029" cy="624572"/>
              <a:chOff x="2304171" y="6021841"/>
              <a:chExt cx="6730029" cy="624572"/>
            </a:xfrm>
          </p:grpSpPr>
          <p:pic>
            <p:nvPicPr>
              <p:cNvPr id="46" name="Picture 45" descr="womma.jpg"/>
              <p:cNvPicPr>
                <a:picLocks noChangeAspect="1"/>
              </p:cNvPicPr>
              <p:nvPr userDrawn="1"/>
            </p:nvPicPr>
            <p:blipFill>
              <a:blip r:embed="rId13"/>
              <a:stretch>
                <a:fillRect/>
              </a:stretch>
            </p:blipFill>
            <p:spPr>
              <a:xfrm>
                <a:off x="7807818" y="6021841"/>
                <a:ext cx="1226382" cy="536542"/>
              </a:xfrm>
              <a:prstGeom prst="rect">
                <a:avLst/>
              </a:prstGeom>
            </p:spPr>
          </p:pic>
          <p:grpSp>
            <p:nvGrpSpPr>
              <p:cNvPr id="47" name="Group 33"/>
              <p:cNvGrpSpPr/>
              <p:nvPr userDrawn="1"/>
            </p:nvGrpSpPr>
            <p:grpSpPr>
              <a:xfrm>
                <a:off x="2304171" y="6103948"/>
                <a:ext cx="3983951" cy="542465"/>
                <a:chOff x="3072715" y="6172813"/>
                <a:chExt cx="3983951" cy="542465"/>
              </a:xfrm>
            </p:grpSpPr>
            <p:pic>
              <p:nvPicPr>
                <p:cNvPr id="49" name="Picture 48" descr="Picture 1.png"/>
                <p:cNvPicPr>
                  <a:picLocks noChangeAspect="1"/>
                </p:cNvPicPr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072715" y="6220611"/>
                  <a:ext cx="1398221" cy="494667"/>
                </a:xfrm>
                <a:prstGeom prst="rect">
                  <a:avLst/>
                </a:prstGeom>
              </p:spPr>
            </p:pic>
            <p:pic>
              <p:nvPicPr>
                <p:cNvPr id="50" name="Picture 49" descr="Picture 2.png"/>
                <p:cNvPicPr>
                  <a:picLocks noChangeAspect="1"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185871" y="6172813"/>
                  <a:ext cx="870795" cy="507670"/>
                </a:xfrm>
                <a:prstGeom prst="rect">
                  <a:avLst/>
                </a:prstGeom>
              </p:spPr>
            </p:pic>
            <p:pic>
              <p:nvPicPr>
                <p:cNvPr id="51" name="Picture 50" descr="Picture 3.png"/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4470936" y="6220611"/>
                  <a:ext cx="1504223" cy="469059"/>
                </a:xfrm>
                <a:prstGeom prst="rect">
                  <a:avLst/>
                </a:prstGeom>
              </p:spPr>
            </p:pic>
          </p:grpSp>
          <p:pic>
            <p:nvPicPr>
              <p:cNvPr id="48" name="Picture 4" descr="Logo 4 color">
                <a:hlinkClick r:id="rId17"/>
              </p:cNvPr>
              <p:cNvPicPr>
                <a:picLocks noChangeAspect="1" noChangeArrowheads="1"/>
              </p:cNvPicPr>
              <p:nvPr userDrawn="1"/>
            </p:nvPicPr>
            <p:blipFill>
              <a:blip r:embed="rId18"/>
              <a:srcRect/>
              <a:stretch>
                <a:fillRect/>
              </a:stretch>
            </p:blipFill>
            <p:spPr bwMode="auto">
              <a:xfrm>
                <a:off x="6545314" y="6165310"/>
                <a:ext cx="1188720" cy="445771"/>
              </a:xfrm>
              <a:prstGeom prst="rect">
                <a:avLst/>
              </a:prstGeom>
              <a:noFill/>
            </p:spPr>
          </p:pic>
        </p:grpSp>
        <p:pic>
          <p:nvPicPr>
            <p:cNvPr id="45" name="Picture 44" descr="digital megaphone in box - 200x300.jpg"/>
            <p:cNvPicPr>
              <a:picLocks noChangeAspect="1"/>
            </p:cNvPicPr>
            <p:nvPr userDrawn="1"/>
          </p:nvPicPr>
          <p:blipFill>
            <a:blip r:embed="rId19"/>
            <a:stretch>
              <a:fillRect/>
            </a:stretch>
          </p:blipFill>
          <p:spPr>
            <a:xfrm>
              <a:off x="457200" y="5902809"/>
              <a:ext cx="987368" cy="743604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95423"/>
            <a:ext cx="8458200" cy="3576490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dirty="0" smtClean="0"/>
              <a:t>Community Manager</a:t>
            </a:r>
            <a:br>
              <a:rPr lang="en-US" dirty="0" smtClean="0"/>
            </a:br>
            <a:r>
              <a:rPr lang="en-US" dirty="0" smtClean="0"/>
              <a:t>Think Tank </a:t>
            </a:r>
            <a:br>
              <a:rPr lang="en-US" dirty="0" smtClean="0"/>
            </a:br>
            <a:r>
              <a:rPr lang="en-US" dirty="0" smtClean="0"/>
              <a:t>Team Notes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Content </a:t>
            </a:r>
            <a:r>
              <a:rPr lang="en-US" dirty="0" err="1" smtClean="0"/>
              <a:t>Curation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899938"/>
            <a:ext cx="5906169" cy="1752600"/>
          </a:xfrm>
        </p:spPr>
        <p:txBody>
          <a:bodyPr/>
          <a:lstStyle/>
          <a:p>
            <a:r>
              <a:rPr lang="en-US" dirty="0" smtClean="0"/>
              <a:t>Emerson </a:t>
            </a:r>
            <a:r>
              <a:rPr lang="en-US" dirty="0" err="1" smtClean="0"/>
              <a:t>Spartz</a:t>
            </a:r>
            <a:endParaRPr lang="en-US" dirty="0" smtClean="0"/>
          </a:p>
          <a:p>
            <a:r>
              <a:rPr lang="en-US" i="1" dirty="0" smtClean="0"/>
              <a:t>Founder and CEO</a:t>
            </a:r>
          </a:p>
          <a:p>
            <a:r>
              <a:rPr lang="en-US" dirty="0" err="1" smtClean="0"/>
              <a:t>Spartz</a:t>
            </a:r>
            <a:r>
              <a:rPr lang="en-US" dirty="0" smtClean="0"/>
              <a:t> Media</a:t>
            </a:r>
            <a:endParaRPr lang="en-US" dirty="0"/>
          </a:p>
        </p:txBody>
      </p:sp>
      <p:pic>
        <p:nvPicPr>
          <p:cNvPr id="5" name="Picture 4" descr="Picture 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2064" y="295423"/>
            <a:ext cx="1593336" cy="6843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filter through all the</a:t>
            </a:r>
            <a:br>
              <a:rPr lang="en-US" dirty="0" smtClean="0"/>
            </a:br>
            <a:r>
              <a:rPr lang="en-US" dirty="0" smtClean="0"/>
              <a:t>content out there and pick the best?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rule of content creation: Don't create content.</a:t>
            </a:r>
          </a:p>
          <a:p>
            <a:pPr lvl="1"/>
            <a:r>
              <a:rPr lang="en-US" dirty="0" smtClean="0"/>
              <a:t>Find it somewhere else and repurpose it for yourself!</a:t>
            </a:r>
          </a:p>
          <a:p>
            <a:r>
              <a:rPr lang="en-US" dirty="0" smtClean="0"/>
              <a:t>Outsource or aggregate ubiquitous content — focus harder on super-unique content.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1C9F-9465-2C4B-9BCE-7834BC1C493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filter through all the</a:t>
            </a:r>
            <a:br>
              <a:rPr lang="en-US" dirty="0" smtClean="0"/>
            </a:br>
            <a:r>
              <a:rPr lang="en-US" dirty="0" smtClean="0"/>
              <a:t>content out there and pick the best?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There's so much out there online — millions pieces out there every day.</a:t>
            </a:r>
          </a:p>
          <a:p>
            <a:r>
              <a:rPr lang="en-US" dirty="0" smtClean="0"/>
              <a:t>You can use anyone else's content as long as you give them credit.</a:t>
            </a:r>
          </a:p>
          <a:p>
            <a:r>
              <a:rPr lang="en-US" dirty="0" smtClean="0"/>
              <a:t>Aggregating is a strategy! But it's underused.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1C9F-9465-2C4B-9BCE-7834BC1C49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filter through all the</a:t>
            </a:r>
            <a:br>
              <a:rPr lang="en-US" dirty="0" smtClean="0"/>
            </a:br>
            <a:r>
              <a:rPr lang="en-US" dirty="0" smtClean="0"/>
              <a:t>content out there and pick the best?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not a guarantee that a brand will be happy — but it WILL guarantee a crap-ton of likes, shares,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1C9F-9465-2C4B-9BCE-7834BC1C49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Engagement is great — but how do</a:t>
            </a:r>
            <a:br>
              <a:rPr lang="en-US" dirty="0" smtClean="0"/>
            </a:br>
            <a:r>
              <a:rPr lang="en-US" dirty="0" smtClean="0"/>
              <a:t>convert?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Include a photo with EVERY post</a:t>
            </a:r>
          </a:p>
          <a:p>
            <a:pPr lvl="1"/>
            <a:r>
              <a:rPr lang="en-US" dirty="0" smtClean="0"/>
              <a:t>The more viral, the better</a:t>
            </a:r>
          </a:p>
          <a:p>
            <a:r>
              <a:rPr lang="en-US" dirty="0" smtClean="0"/>
              <a:t>Like” baiting</a:t>
            </a:r>
          </a:p>
          <a:p>
            <a:pPr lvl="1"/>
            <a:r>
              <a:rPr lang="en-US" dirty="0" smtClean="0"/>
              <a:t>Some are anti but it </a:t>
            </a:r>
            <a:r>
              <a:rPr lang="en-US" dirty="0" err="1" smtClean="0"/>
              <a:t>worrrrrks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Ask questions of your Fans/followers</a:t>
            </a:r>
          </a:p>
          <a:p>
            <a:pPr lvl="1"/>
            <a:r>
              <a:rPr lang="en-US" dirty="0" smtClean="0"/>
              <a:t>But nail ‘</a:t>
            </a:r>
            <a:r>
              <a:rPr lang="en-US" dirty="0" err="1" smtClean="0"/>
              <a:t>em</a:t>
            </a:r>
            <a:r>
              <a:rPr lang="en-US" dirty="0" smtClean="0"/>
              <a:t> with a photo!</a:t>
            </a:r>
          </a:p>
          <a:p>
            <a:r>
              <a:rPr lang="en-US" dirty="0" err="1" smtClean="0"/>
              <a:t>Infographics</a:t>
            </a:r>
            <a:r>
              <a:rPr lang="en-US" dirty="0" smtClean="0"/>
              <a:t> get great engagement</a:t>
            </a:r>
          </a:p>
          <a:p>
            <a:pPr lvl="1"/>
            <a:r>
              <a:rPr lang="en-US" dirty="0" smtClean="0"/>
              <a:t>But your mileage may vary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1C9F-9465-2C4B-9BCE-7834BC1C493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There’s a “Worth It”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pushes a user over and makes them click Like, comment, etc.?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1C9F-9465-2C4B-9BCE-7834BC1C493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 more restricted environment…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still use </a:t>
            </a:r>
            <a:r>
              <a:rPr lang="en-US" dirty="0" err="1" smtClean="0"/>
              <a:t>Reddit</a:t>
            </a:r>
            <a:r>
              <a:rPr lang="en-US" dirty="0" smtClean="0"/>
              <a:t> to aggregate content!</a:t>
            </a:r>
          </a:p>
          <a:p>
            <a:pPr lvl="1"/>
            <a:r>
              <a:rPr lang="en-US" dirty="0" smtClean="0"/>
              <a:t>Look for </a:t>
            </a:r>
            <a:r>
              <a:rPr lang="en-US" dirty="0" err="1" smtClean="0"/>
              <a:t>subreddits</a:t>
            </a:r>
            <a:r>
              <a:rPr lang="en-US" dirty="0" smtClean="0"/>
              <a:t> that apply to your topic and share that content with your communities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1C9F-9465-2C4B-9BCE-7834BC1C493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5">
      <a:dk1>
        <a:srgbClr val="73232B"/>
      </a:dk1>
      <a:lt1>
        <a:srgbClr val="FFFFFF"/>
      </a:lt1>
      <a:dk2>
        <a:srgbClr val="61292E"/>
      </a:dk2>
      <a:lt2>
        <a:srgbClr val="FFF39D"/>
      </a:lt2>
      <a:accent1>
        <a:srgbClr val="F58220"/>
      </a:accent1>
      <a:accent2>
        <a:srgbClr val="F58220"/>
      </a:accent2>
      <a:accent3>
        <a:srgbClr val="B32C16"/>
      </a:accent3>
      <a:accent4>
        <a:srgbClr val="1B631E"/>
      </a:accent4>
      <a:accent5>
        <a:srgbClr val="AEBAD5"/>
      </a:accent5>
      <a:accent6>
        <a:srgbClr val="777C84"/>
      </a:accent6>
      <a:hlink>
        <a:srgbClr val="E65C01"/>
      </a:hlink>
      <a:folHlink>
        <a:srgbClr val="3B435B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405</TotalTime>
  <Words>199</Words>
  <Application>Microsoft Office PowerPoint</Application>
  <PresentationFormat>On-screen Show (4:3)</PresentationFormat>
  <Paragraphs>35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            Community Manager Think Tank  Team Notes   Content Curation</vt:lpstr>
      <vt:lpstr>How do you filter through all the content out there and pick the best?</vt:lpstr>
      <vt:lpstr>How do you filter through all the content out there and pick the best?</vt:lpstr>
      <vt:lpstr>How do you filter through all the content out there and pick the best?</vt:lpstr>
      <vt:lpstr>Engagement is great — but how do convert?</vt:lpstr>
      <vt:lpstr>There’s a “Worth It” line</vt:lpstr>
      <vt:lpstr>In a more restricted environment…</vt:lpstr>
    </vt:vector>
  </TitlesOfParts>
  <Company>Elon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Emerging Trends</dc:title>
  <dc:creator>Carolyn Baumgarten</dc:creator>
  <cp:lastModifiedBy>Hope Bertram</cp:lastModifiedBy>
  <cp:revision>33</cp:revision>
  <dcterms:created xsi:type="dcterms:W3CDTF">2013-02-27T14:33:22Z</dcterms:created>
  <dcterms:modified xsi:type="dcterms:W3CDTF">2013-03-11T04:55:12Z</dcterms:modified>
</cp:coreProperties>
</file>